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Play"/>
      <p:regular r:id="rId13"/>
      <p:bold r:id="rId14"/>
    </p:embeddedFont>
    <p:embeddedFont>
      <p:font typeface="Comfortaa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jueGXPUiafTQGn8JAdxCOYwTk7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omfortaa-regular.fntdata"/><Relationship Id="rId14" Type="http://schemas.openxmlformats.org/officeDocument/2006/relationships/font" Target="fonts/Play-bold.fntdata"/><Relationship Id="rId17" Type="http://customschemas.google.com/relationships/presentationmetadata" Target="metadata"/><Relationship Id="rId16" Type="http://schemas.openxmlformats.org/officeDocument/2006/relationships/font" Target="fonts/Comfortaa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0f136fdc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50f136fdcd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0f136fdcd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50f136fdcd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0f136fdcd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350f136fdcd_1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0f136fdcd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50f136fdcd_1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0f136fdcd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50f136fdcd_1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jp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jp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jp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.jpg"/><Relationship Id="rId5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>
            <p:ph type="ctrTitle"/>
          </p:nvPr>
        </p:nvSpPr>
        <p:spPr>
          <a:xfrm>
            <a:off x="-217698" y="495300"/>
            <a:ext cx="7254300" cy="263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"/>
              <a:buNone/>
            </a:pPr>
            <a:r>
              <a:rPr lang="en-US" sz="4800">
                <a:latin typeface="Comfortaa"/>
                <a:ea typeface="Comfortaa"/>
                <a:cs typeface="Comfortaa"/>
                <a:sym typeface="Comfortaa"/>
              </a:rPr>
              <a:t>Monitoring our Attendance</a:t>
            </a:r>
            <a:endParaRPr sz="4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6" name="Google Shape;86;p1"/>
          <p:cNvSpPr/>
          <p:nvPr/>
        </p:nvSpPr>
        <p:spPr>
          <a:xfrm flipH="1" rot="10800000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  <a:gs pos="100000">
                <a:srgbClr val="000000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2745"/>
                </a:srgbClr>
              </a:gs>
              <a:gs pos="100000">
                <a:srgbClr val="0F4861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0">
                <a:srgbClr val="0A3041">
                  <a:alpha val="0"/>
                </a:srgbClr>
              </a:gs>
              <a:gs pos="39000">
                <a:srgbClr val="0A3041">
                  <a:alpha val="0"/>
                </a:srgbClr>
              </a:gs>
              <a:gs pos="100000">
                <a:srgbClr val="000000">
                  <a:alpha val="71764"/>
                </a:srgbClr>
              </a:gs>
            </a:gsLst>
            <a:lin ang="17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go for a community multi-academy trust&#10;&#10;Description automatically generated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4932" y="495301"/>
            <a:ext cx="5163024" cy="29041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2745"/>
                </a:srgbClr>
              </a:gs>
              <a:gs pos="79000">
                <a:srgbClr val="0F4861">
                  <a:alpha val="21960"/>
                </a:srgbClr>
              </a:gs>
              <a:gs pos="100000">
                <a:srgbClr val="0F4861">
                  <a:alpha val="21960"/>
                </a:srgbClr>
              </a:gs>
            </a:gsLst>
            <a:lin ang="21593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27850" y="4265900"/>
            <a:ext cx="7427700" cy="14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Amanda Adcock </a:t>
            </a:r>
            <a:endParaRPr sz="2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Trust Attendance Manager</a:t>
            </a:r>
            <a:endParaRPr sz="22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137850" y="44337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First Day Calling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571050" y="1458350"/>
            <a:ext cx="11049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Stated in our Trust Attendance Policy.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Made in event of</a:t>
            </a: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 a lack of contact from parents regarding their child’s absence.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Call made by a member of the school office. 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DSL consulted if appropriate.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A logo for a community multi-academy trust&#10;&#10;Description automatically generated"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b="6441" l="0" r="0" t="8913"/>
          <a:stretch/>
        </p:blipFill>
        <p:spPr>
          <a:xfrm>
            <a:off x="944250" y="3701500"/>
            <a:ext cx="337605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350f136fdcd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"/>
            <a:ext cx="12192000" cy="683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50f136fdcd_0_6"/>
          <p:cNvSpPr txBox="1"/>
          <p:nvPr>
            <p:ph type="title"/>
          </p:nvPr>
        </p:nvSpPr>
        <p:spPr>
          <a:xfrm>
            <a:off x="137850" y="44337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Third</a:t>
            </a: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 Day Calling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06" name="Google Shape;106;g350f136fdcd_0_6"/>
          <p:cNvSpPr txBox="1"/>
          <p:nvPr>
            <p:ph idx="1" type="body"/>
          </p:nvPr>
        </p:nvSpPr>
        <p:spPr>
          <a:xfrm>
            <a:off x="571050" y="1458350"/>
            <a:ext cx="11049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In the event that a pupil is absent for 3 consecutive days, a check in call is made by the FLO or office as appropriate.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Check in, not check up!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A logo for a community multi-academy trust&#10;&#10;Description automatically generated" id="107" name="Google Shape;107;g350f136fdcd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50f136fdcd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675" y="3730650"/>
            <a:ext cx="5613001" cy="28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50f136fdcd_1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"/>
            <a:ext cx="12192000" cy="683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50f136fdcd_1_2"/>
          <p:cNvSpPr txBox="1"/>
          <p:nvPr>
            <p:ph type="title"/>
          </p:nvPr>
        </p:nvSpPr>
        <p:spPr>
          <a:xfrm>
            <a:off x="137850" y="44337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Attendance Monitoring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15" name="Google Shape;115;g350f136fdcd_1_2"/>
          <p:cNvSpPr txBox="1"/>
          <p:nvPr>
            <p:ph idx="1" type="body"/>
          </p:nvPr>
        </p:nvSpPr>
        <p:spPr>
          <a:xfrm>
            <a:off x="2080625" y="1353725"/>
            <a:ext cx="9903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/>
          </a:bodyPr>
          <a:lstStyle/>
          <a:p>
            <a:pPr indent="-2987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2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Twice termly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-2987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2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Arbor informed 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-2987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2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Pupils under 93% discussed to prevent becoming a PA.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-298767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52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Previous attendance % added &amp; those with a decline discussed.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-309562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60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Safeguarding discussed in-depth if present and appropriate.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-298767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52000"/>
              <a:buFont typeface="Comfortaa"/>
              <a:buChar char="•"/>
            </a:pPr>
            <a:r>
              <a:rPr lang="en-US" sz="2500">
                <a:latin typeface="Comfortaa"/>
                <a:ea typeface="Comfortaa"/>
                <a:cs typeface="Comfortaa"/>
                <a:sym typeface="Comfortaa"/>
              </a:rPr>
              <a:t>All actions decided and outcomes shared with relevant staff-members.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A logo for a community multi-academy trust&#10;&#10;Description automatically generated" id="116" name="Google Shape;116;g350f136fdcd_1_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350f136fdcd_1_2"/>
          <p:cNvPicPr preferRelativeResize="0"/>
          <p:nvPr/>
        </p:nvPicPr>
        <p:blipFill rotWithShape="1">
          <a:blip r:embed="rId5">
            <a:alphaModFix/>
          </a:blip>
          <a:srcRect b="9524" l="35265" r="35039" t="2609"/>
          <a:stretch/>
        </p:blipFill>
        <p:spPr>
          <a:xfrm rot="-1007174">
            <a:off x="724309" y="3240992"/>
            <a:ext cx="1182957" cy="3500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350f136fdcd_1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"/>
            <a:ext cx="12192000" cy="683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350f136fdcd_1_11"/>
          <p:cNvSpPr txBox="1"/>
          <p:nvPr>
            <p:ph type="title"/>
          </p:nvPr>
        </p:nvSpPr>
        <p:spPr>
          <a:xfrm>
            <a:off x="137850" y="44337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Letters to Parents/Carers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124" name="Google Shape;124;g350f136fdcd_1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33783">
            <a:off x="89424" y="3825476"/>
            <a:ext cx="3057979" cy="30579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for a community multi-academy trust&#10;&#10;Description automatically generated" id="125" name="Google Shape;125;g350f136fdcd_1_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50f136fdcd_1_11"/>
          <p:cNvSpPr txBox="1"/>
          <p:nvPr>
            <p:ph idx="1" type="body"/>
          </p:nvPr>
        </p:nvSpPr>
        <p:spPr>
          <a:xfrm>
            <a:off x="574725" y="1498850"/>
            <a:ext cx="113448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1) </a:t>
            </a: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Letter 1 – Sent by the school FLO to highlight attendance percentage. Followed up with a call to offer support.</a:t>
            </a:r>
            <a:endParaRPr sz="16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7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2) Letter 2 – Sent by the school FLO to arrange a meeting in school. Attendance is raised as       safeguarding concern in order to be discussed at school safeguarding meetings</a:t>
            </a:r>
            <a:endParaRPr sz="16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2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    3) Letter 3 – attendance contract to be drawn up and signed by parents</a:t>
            </a:r>
            <a:endParaRPr sz="16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2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                          4) NTI Issued by Amanda Adcock (TAM) – notice to improve before prosecution</a:t>
            </a:r>
            <a:endParaRPr sz="16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4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640">
                <a:latin typeface="Comfortaa"/>
                <a:ea typeface="Comfortaa"/>
                <a:cs typeface="Comfortaa"/>
                <a:sym typeface="Comfortaa"/>
              </a:rPr>
              <a:t>                                                                 5) Next step – pathway 6 referral completed by Amanda Adcock. </a:t>
            </a:r>
            <a:endParaRPr sz="144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350f136fdcd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"/>
            <a:ext cx="12192000" cy="683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350f136fdcd_1_20"/>
          <p:cNvSpPr txBox="1"/>
          <p:nvPr>
            <p:ph type="title"/>
          </p:nvPr>
        </p:nvSpPr>
        <p:spPr>
          <a:xfrm>
            <a:off x="137850" y="42012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Recording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33" name="Google Shape;133;g350f136fdcd_1_20"/>
          <p:cNvSpPr txBox="1"/>
          <p:nvPr>
            <p:ph idx="1" type="body"/>
          </p:nvPr>
        </p:nvSpPr>
        <p:spPr>
          <a:xfrm>
            <a:off x="231750" y="1323125"/>
            <a:ext cx="11728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All correspondence filed and recorded </a:t>
            </a: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on my concern 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Letters kept in child’s profile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298450" lvl="0" marL="457200" rtl="0" algn="l">
              <a:spcBef>
                <a:spcPts val="1000"/>
              </a:spcBef>
              <a:spcAft>
                <a:spcPts val="0"/>
              </a:spcAft>
              <a:buSzPts val="11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All calls and communications recorded on chronology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298450" lvl="0" marL="457200" rtl="0" algn="l">
              <a:spcBef>
                <a:spcPts val="1000"/>
              </a:spcBef>
              <a:spcAft>
                <a:spcPts val="0"/>
              </a:spcAft>
              <a:buSzPts val="11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Letter 2 - logged as a concern to ensure all DLS’s are aware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Comfortaa"/>
              <a:buChar char="•"/>
            </a:pPr>
            <a:r>
              <a:rPr lang="en-US" sz="2600">
                <a:latin typeface="Comfortaa"/>
                <a:ea typeface="Comfortaa"/>
                <a:cs typeface="Comfortaa"/>
                <a:sym typeface="Comfortaa"/>
              </a:rPr>
              <a:t>All concerns raised in relation to attendance are flagged to Amanda Adcock </a:t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A logo for a community multi-academy trust&#10;&#10;Description automatically generated" id="134" name="Google Shape;134;g350f136fdcd_1_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350f136fdcd_1_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6050" y="4154125"/>
            <a:ext cx="3488650" cy="25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g350f136fdcd_1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"/>
            <a:ext cx="12192000" cy="683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350f136fdcd_1_29"/>
          <p:cNvSpPr txBox="1"/>
          <p:nvPr>
            <p:ph type="title"/>
          </p:nvPr>
        </p:nvSpPr>
        <p:spPr>
          <a:xfrm>
            <a:off x="137850" y="420125"/>
            <a:ext cx="11916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u="sng">
                <a:latin typeface="Comfortaa"/>
                <a:ea typeface="Comfortaa"/>
                <a:cs typeface="Comfortaa"/>
                <a:sym typeface="Comfortaa"/>
              </a:rPr>
              <a:t>Promoting Attendance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2" name="Google Shape;142;g350f136fdcd_1_29"/>
          <p:cNvSpPr txBox="1"/>
          <p:nvPr>
            <p:ph idx="1" type="body"/>
          </p:nvPr>
        </p:nvSpPr>
        <p:spPr>
          <a:xfrm>
            <a:off x="231750" y="1323125"/>
            <a:ext cx="11728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A logo for a community multi-academy trust&#10;&#10;Description automatically generated" id="143" name="Google Shape;143;g350f136fdcd_1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39524" y="5128473"/>
            <a:ext cx="2714626" cy="1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50f136fdcd_1_29"/>
          <p:cNvSpPr txBox="1"/>
          <p:nvPr/>
        </p:nvSpPr>
        <p:spPr>
          <a:xfrm>
            <a:off x="302300" y="1206900"/>
            <a:ext cx="11397600" cy="47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Weekly attendance update on newsletters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Attendance notice boards in every office with up-to-date, relevant information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Weekly mention on school social media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Assemblies in school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Rewards and celebrations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Char char="."/>
            </a:pPr>
            <a:r>
              <a:rPr lang="en-US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Presence of TAM in schools across the trust</a:t>
            </a:r>
            <a:endParaRPr sz="2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5" name="Google Shape;145;g350f136fdcd_1_29" title="unnamed.jpg"/>
          <p:cNvPicPr preferRelativeResize="0"/>
          <p:nvPr/>
        </p:nvPicPr>
        <p:blipFill rotWithShape="1">
          <a:blip r:embed="rId5">
            <a:alphaModFix/>
          </a:blip>
          <a:srcRect b="10185" l="0" r="8273" t="-1293"/>
          <a:stretch/>
        </p:blipFill>
        <p:spPr>
          <a:xfrm>
            <a:off x="476000" y="3013125"/>
            <a:ext cx="3162250" cy="3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9"/>
          <p:cNvSpPr/>
          <p:nvPr/>
        </p:nvSpPr>
        <p:spPr>
          <a:xfrm flipH="1" rot="5400000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0F4861"/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9"/>
          <p:cNvSpPr/>
          <p:nvPr/>
        </p:nvSpPr>
        <p:spPr>
          <a:xfrm rot="-54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rgbClr val="156082">
                  <a:alpha val="49803"/>
                </a:srgbClr>
              </a:gs>
              <a:gs pos="100000">
                <a:srgbClr val="0A3041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9"/>
          <p:cNvSpPr/>
          <p:nvPr/>
        </p:nvSpPr>
        <p:spPr>
          <a:xfrm flipH="1" rot="-5400000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69000">
                <a:srgbClr val="156082">
                  <a:alpha val="0"/>
                </a:srgbClr>
              </a:gs>
              <a:gs pos="100000">
                <a:srgbClr val="156082">
                  <a:alpha val="0"/>
                </a:srgbClr>
              </a:gs>
            </a:gsLst>
            <a:lin ang="13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9"/>
          <p:cNvSpPr/>
          <p:nvPr/>
        </p:nvSpPr>
        <p:spPr>
          <a:xfrm rot="6097846">
            <a:off x="-747355" y="1201312"/>
            <a:ext cx="4808302" cy="4088666"/>
          </a:xfrm>
          <a:custGeom>
            <a:rect b="b" l="l" r="r" t="t"/>
            <a:pathLst>
              <a:path extrusionOk="0" h="4088666" w="4808302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43AFE2">
                  <a:alpha val="0"/>
                </a:srgbClr>
              </a:gs>
              <a:gs pos="39000">
                <a:srgbClr val="43AFE2">
                  <a:alpha val="0"/>
                </a:srgbClr>
              </a:gs>
              <a:gs pos="100000">
                <a:srgbClr val="0F4861">
                  <a:alpha val="25882"/>
                </a:srgbClr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9"/>
          <p:cNvSpPr txBox="1"/>
          <p:nvPr>
            <p:ph type="title"/>
          </p:nvPr>
        </p:nvSpPr>
        <p:spPr>
          <a:xfrm>
            <a:off x="505952" y="2802000"/>
            <a:ext cx="3483900" cy="30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lay"/>
              <a:buNone/>
            </a:pPr>
            <a:r>
              <a:rPr lang="en-US" sz="4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Thank you</a:t>
            </a:r>
            <a:r>
              <a:rPr lang="en-US" sz="40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endParaRPr/>
          </a:p>
        </p:txBody>
      </p:sp>
      <p:pic>
        <p:nvPicPr>
          <p:cNvPr descr="A logo for a community multi-academy trust&#10;&#10;Description automatically generated" id="156" name="Google Shape;15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2428" y="1396758"/>
            <a:ext cx="7225748" cy="4064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2024-03-18T08:51:47Z</dcterms:created>
  <dc:creator>Ian Hamilton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0x0101007473165A4B00624A8590C7AA2B730B39</vt:lpwstr>
  </property>
</Properties>
</file>